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117" r:id="rId4"/>
    <p:sldId id="1100" r:id="rId5"/>
    <p:sldId id="1106" r:id="rId6"/>
    <p:sldId id="1120" r:id="rId7"/>
    <p:sldId id="1121" r:id="rId8"/>
    <p:sldId id="1114" r:id="rId9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4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03-Nov-23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0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160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S2-2313079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4670"/>
            <a:ext cx="10965830" cy="43403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51" b="1" dirty="0"/>
              <a:t>Release timeline</a:t>
            </a:r>
            <a:endParaRPr lang="en-US" sz="1626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Meeting dates – summary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 </a:t>
            </a:r>
            <a:r>
              <a:rPr lang="en-US" sz="1951" b="1" dirty="0" smtClean="0"/>
              <a:t>ad hoc </a:t>
            </a:r>
            <a:r>
              <a:rPr lang="en-US" sz="1951" b="1" dirty="0"/>
              <a:t>Meeting dates and 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SA2#161 </a:t>
            </a:r>
            <a:r>
              <a:rPr lang="en-US" sz="1951" b="1" dirty="0"/>
              <a:t>Meeting dates and </a:t>
            </a:r>
            <a:r>
              <a:rPr lang="en-US" sz="1951" b="1" dirty="0" smtClean="0"/>
              <a:t>agenda</a:t>
            </a:r>
            <a:endParaRPr lang="en-US" sz="1951" b="1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Overall planning for </a:t>
            </a:r>
            <a:r>
              <a:rPr lang="en-US" sz="1951" b="1" dirty="0" smtClean="0"/>
              <a:t>Rel-19</a:t>
            </a:r>
            <a:endParaRPr lang="en-US" sz="1845" dirty="0"/>
          </a:p>
          <a:p>
            <a:pPr lvl="1">
              <a:lnSpc>
                <a:spcPct val="110000"/>
              </a:lnSpc>
              <a:defRPr/>
            </a:pPr>
            <a:endParaRPr lang="en-US" sz="1845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626" dirty="0"/>
          </a:p>
          <a:p>
            <a:pPr marL="0" indent="0">
              <a:buNone/>
              <a:defRPr/>
            </a:pPr>
            <a:endParaRPr lang="en-US" altLang="en-US" sz="894" dirty="0"/>
          </a:p>
          <a:p>
            <a:pPr>
              <a:defRPr/>
            </a:pPr>
            <a:endParaRPr lang="en-US" altLang="en-US" sz="894" dirty="0"/>
          </a:p>
        </p:txBody>
      </p:sp>
    </p:spTree>
    <p:extLst>
      <p:ext uri="{BB962C8B-B14F-4D97-AF65-F5344CB8AC3E}">
        <p14:creationId xmlns:p14="http://schemas.microsoft.com/office/powerpoint/2010/main" val="31850853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1003" y="862871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meeting dates for </a:t>
            </a:r>
            <a:r>
              <a:rPr lang="en-US" dirty="0" smtClean="0">
                <a:solidFill>
                  <a:schemeClr val="tx1"/>
                </a:solidFill>
              </a:rPr>
              <a:t>2023 </a:t>
            </a:r>
            <a:r>
              <a:rPr lang="en-US" dirty="0">
                <a:solidFill>
                  <a:schemeClr val="tx1"/>
                </a:solidFill>
              </a:rPr>
              <a:t>&amp;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11954"/>
              </p:ext>
            </p:extLst>
          </p:nvPr>
        </p:nvGraphicFramePr>
        <p:xfrm>
          <a:off x="1691364" y="1731464"/>
          <a:ext cx="7899091" cy="3102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6579"/>
                <a:gridCol w="2602053"/>
                <a:gridCol w="2416193"/>
                <a:gridCol w="1784266"/>
              </a:tblGrid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13,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17,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Chicago, 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SA2-Ad Hoc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January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March 1,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CN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May 27,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Korea, KR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19,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October 14,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India, 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US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 ad hoc January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 January meeting </a:t>
            </a:r>
            <a:r>
              <a:rPr lang="en-US" sz="1463" dirty="0"/>
              <a:t>will be </a:t>
            </a:r>
            <a:r>
              <a:rPr lang="en-US" sz="1463" dirty="0" smtClean="0"/>
              <a:t>ad hoc Electronic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</a:t>
            </a:r>
            <a:r>
              <a:rPr lang="en-US" sz="1138" dirty="0" smtClean="0"/>
              <a:t>7.X (LS only)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(LS only)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</a:t>
            </a:r>
            <a:r>
              <a:rPr lang="en-US" sz="1138" dirty="0" smtClean="0"/>
              <a:t>study </a:t>
            </a:r>
            <a:r>
              <a:rPr lang="en-US" sz="1138" dirty="0"/>
              <a:t>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196152"/>
              </p:ext>
            </p:extLst>
          </p:nvPr>
        </p:nvGraphicFramePr>
        <p:xfrm>
          <a:off x="6162370" y="1668203"/>
          <a:ext cx="5818274" cy="225329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15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798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Monday</a:t>
                      </a:r>
                      <a:r>
                        <a:rPr lang="en-US" sz="11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29 January</a:t>
                      </a:r>
                      <a:r>
                        <a:rPr lang="en-US" sz="11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1600 </a:t>
                      </a:r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Tuesday 30 January</a:t>
                      </a:r>
                      <a:r>
                        <a:rPr lang="en-US" sz="11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1600 </a:t>
                      </a:r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1274707" y="4058893"/>
            <a:ext cx="3400507" cy="140406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Need to apply quotas for input documents on all agenda items. TU enforcement quotas 30 </a:t>
            </a:r>
            <a:r>
              <a:rPr lang="en-US" sz="1301" dirty="0" err="1" smtClean="0">
                <a:solidFill>
                  <a:srgbClr val="FF0000"/>
                </a:solidFill>
              </a:rPr>
              <a:t>tdocs</a:t>
            </a:r>
            <a:r>
              <a:rPr lang="en-US" sz="1301" dirty="0" smtClean="0">
                <a:solidFill>
                  <a:srgbClr val="FF0000"/>
                </a:solidFill>
              </a:rPr>
              <a:t> per TU for studies. </a:t>
            </a:r>
            <a:endParaRPr lang="en-US" sz="130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What </a:t>
            </a:r>
            <a:r>
              <a:rPr lang="en-US" sz="1301" dirty="0" smtClean="0">
                <a:solidFill>
                  <a:srgbClr val="FF0000"/>
                </a:solidFill>
              </a:rPr>
              <a:t>to schedule for Rel-18 maintenance and how to limit </a:t>
            </a:r>
            <a:r>
              <a:rPr lang="en-US" sz="1301" dirty="0" err="1" smtClean="0">
                <a:solidFill>
                  <a:srgbClr val="FF0000"/>
                </a:solidFill>
              </a:rPr>
              <a:t>tdocs</a:t>
            </a:r>
            <a:r>
              <a:rPr lang="en-US" sz="1301" dirty="0" smtClean="0">
                <a:solidFill>
                  <a:srgbClr val="FF0000"/>
                </a:solidFill>
              </a:rPr>
              <a:t> will be discussed in November)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9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SA2#161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SA2#161 </a:t>
            </a:r>
            <a:r>
              <a:rPr lang="en-US" sz="1463" dirty="0"/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endParaRPr lang="en-US" sz="1138" dirty="0" smtClean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the 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list, date/timings will be decided during the meeting.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81771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19 February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100" b="1" u="none" strike="noStrike" dirty="0">
                          <a:effectLst/>
                        </a:rPr>
                        <a:t>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2580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26" b="1" dirty="0"/>
              <a:t>Final package for SA2 planned to be approved in December (SA#102)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The Rel-19 studies should complete 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In general it is not expected that study work on any KI’s will continue beyond this date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WIDs based on the outcomes of the studies to be agreed by SA2 in SA2#163 and submitted to SA#104 (June 2024</a:t>
            </a:r>
            <a:r>
              <a:rPr lang="en-US" sz="1463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 smtClean="0"/>
              <a:t>[Study-only items are not limited to this plan]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on these studies can start in SA2#164 (August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shall complete no later than SA2#166 (November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Discussion of TEI-19 items can start from January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discussion/endorsement of candidates in the January Ad Hoc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discussion/agreement of candidates in SA2#161 (February 2024)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301" dirty="0"/>
              <a:t>Candidates will only be agreed in the second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Decision on which TEI-19 items will be agreed will be in SA2#161 (February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 smtClean="0"/>
              <a:t>Work </a:t>
            </a:r>
            <a:r>
              <a:rPr lang="en-US" sz="1463" dirty="0"/>
              <a:t>can start on TEI-19 items in SA2#162 (April 2024)</a:t>
            </a:r>
          </a:p>
          <a:p>
            <a:pPr lvl="1">
              <a:lnSpc>
                <a:spcPct val="110000"/>
              </a:lnSpc>
              <a:defRPr/>
            </a:pPr>
            <a:endParaRPr lang="en-US" sz="1194" b="1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18777" y="3736246"/>
            <a:ext cx="3400507" cy="12932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Discussion points: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Allocate 10 TU’s to TEI-19 items?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Expectation is that TEI-19 items are typically 1 TU, and no larger than 2 TU’s 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80715</TotalTime>
  <Words>819</Words>
  <Application>Microsoft Office PowerPoint</Application>
  <PresentationFormat>Widescreen</PresentationFormat>
  <Paragraphs>189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Montserrat</vt:lpstr>
      <vt:lpstr>ＭＳ Ｐゴシック</vt:lpstr>
      <vt:lpstr>ＭＳ Ｐゴシック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Contents</vt:lpstr>
      <vt:lpstr>Rel-19 timelines</vt:lpstr>
      <vt:lpstr>SA2 meeting dates for 2023 &amp; 2024</vt:lpstr>
      <vt:lpstr>PowerPoint Presentation</vt:lpstr>
      <vt:lpstr>PowerPoint Presentation</vt:lpstr>
      <vt:lpstr>Rel-19 planning for SA2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899</cp:revision>
  <cp:lastPrinted>2023-08-02T08:25:48Z</cp:lastPrinted>
  <dcterms:created xsi:type="dcterms:W3CDTF">2018-05-24T11:49:12Z</dcterms:created>
  <dcterms:modified xsi:type="dcterms:W3CDTF">2023-11-03T14:50:38Z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